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"/>
  </p:notesMasterIdLst>
  <p:sldIdLst>
    <p:sldId id="259" r:id="rId2"/>
    <p:sldId id="261" r:id="rId3"/>
    <p:sldId id="262" r:id="rId4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92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F3805-DA08-4407-88FC-2C49F658358B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4DF64-E7E5-4248-A5B2-EB4A1BCF50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046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4DF64-E7E5-4248-A5B2-EB4A1BCF504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696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4DF64-E7E5-4248-A5B2-EB4A1BCF504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696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FA17-6397-4411-86A6-3C61A909475B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6441DD-2251-412C-88D5-00B9488D924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FA17-6397-4411-86A6-3C61A909475B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41DD-2251-412C-88D5-00B9488D9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FA17-6397-4411-86A6-3C61A909475B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41DD-2251-412C-88D5-00B9488D9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FA17-6397-4411-86A6-3C61A909475B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41DD-2251-412C-88D5-00B9488D9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FA17-6397-4411-86A6-3C61A909475B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41DD-2251-412C-88D5-00B9488D9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FA17-6397-4411-86A6-3C61A909475B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41DD-2251-412C-88D5-00B9488D924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FA17-6397-4411-86A6-3C61A909475B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41DD-2251-412C-88D5-00B9488D924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FA17-6397-4411-86A6-3C61A909475B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41DD-2251-412C-88D5-00B9488D9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FA17-6397-4411-86A6-3C61A909475B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41DD-2251-412C-88D5-00B9488D9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FA17-6397-4411-86A6-3C61A909475B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41DD-2251-412C-88D5-00B9488D9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FA17-6397-4411-86A6-3C61A909475B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41DD-2251-412C-88D5-00B9488D9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55C4FA17-6397-4411-86A6-3C61A909475B}" type="datetimeFigureOut">
              <a:rPr lang="ru-RU" smtClean="0"/>
              <a:t>20.11.2015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86441DD-2251-412C-88D5-00B9488D924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mailto:arom-ekonom@yandex.r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admaromashevo@yandex.ru" TargetMode="External"/><Relationship Id="rId5" Type="http://schemas.openxmlformats.org/officeDocument/2006/relationships/hyperlink" Target="mailto:KorovinaZhV@72to.ru" TargetMode="Externa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4176464" cy="50698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	    Администрация </a:t>
            </a:r>
            <a:br>
              <a:rPr lang="ru-RU" sz="1500" b="1" dirty="0" smtClean="0">
                <a:latin typeface="Arial" pitchFamily="34" charset="0"/>
                <a:cs typeface="Arial" pitchFamily="34" charset="0"/>
              </a:rPr>
            </a:b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Аромашевского 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муниципального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района </a:t>
            </a:r>
            <a:endParaRPr lang="ru-RU" sz="15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330" y="3208135"/>
            <a:ext cx="3728714" cy="246348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Контакты:</a:t>
            </a:r>
          </a:p>
          <a:p>
            <a:pPr>
              <a:buFont typeface="Wingdings" pitchFamily="2" charset="2"/>
              <a:defRPr/>
            </a:pPr>
            <a:endParaRPr lang="ru-RU" sz="1000" dirty="0">
              <a:latin typeface="Arial" pitchFamily="34" charset="0"/>
              <a:cs typeface="Arial" pitchFamily="34" charset="0"/>
            </a:endParaRPr>
          </a:p>
          <a:p>
            <a:pPr marL="45720" indent="0">
              <a:buNone/>
              <a:defRPr/>
            </a:pPr>
            <a:endParaRPr lang="ru-RU" sz="10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800" dirty="0">
              <a:latin typeface="Arial" pitchFamily="34" charset="0"/>
              <a:cs typeface="Arial" pitchFamily="34" charset="0"/>
            </a:endParaRPr>
          </a:p>
          <a:p>
            <a:pPr marL="45720" indent="0">
              <a:buNone/>
              <a:defRPr/>
            </a:pPr>
            <a:endParaRPr lang="ru-RU" sz="800" dirty="0">
              <a:latin typeface="Arial" pitchFamily="34" charset="0"/>
              <a:cs typeface="Arial" pitchFamily="34" charset="0"/>
            </a:endParaRPr>
          </a:p>
          <a:p>
            <a:pPr marL="45720" indent="0">
              <a:buNone/>
              <a:defRPr/>
            </a:pPr>
            <a:endParaRPr lang="ru-RU" sz="800" dirty="0">
              <a:latin typeface="Arial" pitchFamily="34" charset="0"/>
              <a:cs typeface="Arial" pitchFamily="34" charset="0"/>
            </a:endParaRPr>
          </a:p>
          <a:p>
            <a:pPr marL="45720" indent="0">
              <a:buNone/>
              <a:defRPr/>
            </a:pPr>
            <a:endParaRPr lang="ru-RU" sz="800" dirty="0">
              <a:latin typeface="Arial" pitchFamily="34" charset="0"/>
              <a:cs typeface="Arial" pitchFamily="34" charset="0"/>
            </a:endParaRPr>
          </a:p>
          <a:p>
            <a:pPr marL="45720" indent="0">
              <a:buNone/>
              <a:defRPr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None/>
              <a:defRPr/>
            </a:pPr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indent="355600">
              <a:buFont typeface="Wingdings" pitchFamily="2" charset="2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95" t="26102" r="30714" b="43986"/>
          <a:stretch/>
        </p:blipFill>
        <p:spPr bwMode="auto">
          <a:xfrm>
            <a:off x="753319" y="908720"/>
            <a:ext cx="2736304" cy="1757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51520" y="2780928"/>
            <a:ext cx="4104456" cy="4330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627350, Тюменская область, Аромашевский район, с. Аромашево, ул. Ленина, д. 166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9" name="Picture 2" descr="герб А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7877" y="404664"/>
            <a:ext cx="556715" cy="742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4644008" y="1556792"/>
            <a:ext cx="4392488" cy="15841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Хочешь заработать - 	</a:t>
            </a:r>
            <a:endParaRPr lang="ru-RU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98289" y="0"/>
            <a:ext cx="45719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493915" y="3068960"/>
            <a:ext cx="4686597" cy="93610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	</a:t>
            </a:r>
            <a:r>
              <a:rPr lang="ru-RU" sz="3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ИНВЕСТИРУЙ</a:t>
            </a:r>
            <a:endParaRPr lang="ru-RU" sz="3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8460432" y="2924944"/>
            <a:ext cx="1461913" cy="115212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/>
            <a:r>
              <a:rPr lang="ru-RU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!</a:t>
            </a:r>
            <a:endParaRPr lang="ru-RU" sz="6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539552" y="3573016"/>
            <a:ext cx="4032448" cy="11852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Wingdings" charset="2"/>
              <a:buNone/>
              <a:defRPr/>
            </a:pP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Куратор Аромашевского муниципального района от  </a:t>
            </a:r>
            <a:endParaRPr lang="en-US" sz="1000" b="1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Font typeface="Wingdings" charset="2"/>
              <a:buNone/>
              <a:defRPr/>
            </a:pP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Департамента инвестиционной политики государственной поддержки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предпринимательства 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Тюменской области</a:t>
            </a:r>
          </a:p>
          <a:p>
            <a:pPr marL="45720" indent="0">
              <a:buFont typeface="Wingdings" charset="2"/>
              <a:buNone/>
              <a:defRPr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Коровина Жанна Викторовна</a:t>
            </a:r>
          </a:p>
          <a:p>
            <a:pPr marL="45720" indent="0">
              <a:buFont typeface="Wingdings" charset="2"/>
              <a:buNone/>
              <a:defRPr/>
            </a:pP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Телефон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(3452) 55-66-64; 8-912-922-84-81</a:t>
            </a:r>
          </a:p>
          <a:p>
            <a:pPr marL="45720" indent="0">
              <a:buFont typeface="Wingdings" charset="2"/>
              <a:buNone/>
              <a:defRPr/>
            </a:pP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E-mail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  <a:hlinkClick r:id="rId5"/>
              </a:rPr>
              <a:t>KorovinaZhV@72to</a:t>
            </a:r>
            <a:r>
              <a:rPr lang="ru-RU" sz="1000" dirty="0" smtClean="0">
                <a:latin typeface="Arial" pitchFamily="34" charset="0"/>
                <a:cs typeface="Arial" pitchFamily="34" charset="0"/>
                <a:hlinkClick r:id="rId5"/>
              </a:rPr>
              <a:t>.</a:t>
            </a:r>
            <a:r>
              <a:rPr lang="en-US" sz="1000" dirty="0" err="1" smtClean="0">
                <a:latin typeface="Arial" pitchFamily="34" charset="0"/>
                <a:cs typeface="Arial" pitchFamily="34" charset="0"/>
                <a:hlinkClick r:id="rId5"/>
              </a:rPr>
              <a:t>ru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Font typeface="Wingdings" charset="2"/>
              <a:buNone/>
              <a:defRPr/>
            </a:pP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None/>
              <a:defRPr/>
            </a:pPr>
            <a:endParaRPr lang="ru-RU" sz="10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Font typeface="Wingdings" charset="2"/>
              <a:buNone/>
              <a:defRPr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Font typeface="Wingdings" charset="2"/>
              <a:buNone/>
              <a:defRPr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Font typeface="Wingdings" charset="2"/>
              <a:buNone/>
              <a:defRPr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Font typeface="Wingdings" charset="2"/>
              <a:buNone/>
              <a:defRPr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Font typeface="Wingdings" charset="2"/>
              <a:buNone/>
              <a:defRPr/>
            </a:pPr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indent="355600">
              <a:buFont typeface="Wingdings" pitchFamily="2" charset="2"/>
              <a:buChar char="§"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539552" y="5085184"/>
            <a:ext cx="4032448" cy="185164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  <a:defRPr/>
            </a:pP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Глава Аромашевского муниципального района</a:t>
            </a:r>
          </a:p>
          <a:p>
            <a:pPr marL="45720" indent="0">
              <a:buFont typeface="Wingdings" charset="2"/>
              <a:buNone/>
              <a:defRPr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Ковальчук Евгений Николаевич</a:t>
            </a:r>
          </a:p>
          <a:p>
            <a:pPr marL="45720" indent="0">
              <a:buFont typeface="Wingdings" charset="2"/>
              <a:buNone/>
              <a:defRPr/>
            </a:pP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Телефон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(34545) 2-30-46, факс (34545) 2-12-38. </a:t>
            </a:r>
          </a:p>
          <a:p>
            <a:pPr marL="45720" indent="0">
              <a:buFont typeface="Wingdings" charset="2"/>
              <a:buNone/>
              <a:defRPr/>
            </a:pP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E-mail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000" dirty="0" smtClean="0">
                <a:latin typeface="Arial" pitchFamily="34" charset="0"/>
                <a:cs typeface="Arial" pitchFamily="34" charset="0"/>
                <a:hlinkClick r:id="rId6"/>
              </a:rPr>
              <a:t>admaromashevo@yandex.ru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Font typeface="Wingdings" charset="2"/>
              <a:buNone/>
              <a:defRPr/>
            </a:pP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Начальник отдела экономики и прогнозирования</a:t>
            </a:r>
          </a:p>
          <a:p>
            <a:pPr marL="45720" indent="0">
              <a:buFont typeface="Wingdings" charset="2"/>
              <a:buNone/>
              <a:defRPr/>
            </a:pP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       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Администрации Аромашевского муниципального района</a:t>
            </a:r>
          </a:p>
          <a:p>
            <a:pPr marL="45720" indent="0">
              <a:buFont typeface="Wingdings" charset="2"/>
              <a:buNone/>
              <a:defRPr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Высоцкая Елена Васильевна</a:t>
            </a:r>
          </a:p>
          <a:p>
            <a:pPr marL="45720" indent="0">
              <a:buFont typeface="Wingdings" charset="2"/>
              <a:buNone/>
              <a:defRPr/>
            </a:pP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Телефон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(34545) 2-23-35</a:t>
            </a:r>
          </a:p>
          <a:p>
            <a:pPr marL="45720" indent="0">
              <a:buFont typeface="Wingdings" charset="2"/>
              <a:buNone/>
              <a:defRPr/>
            </a:pP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E-mail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  <a:hlinkClick r:id="rId7"/>
              </a:rPr>
              <a:t>arom-ekonom@yandex.ru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10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Font typeface="Wingdings" charset="2"/>
              <a:buNone/>
              <a:defRPr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Font typeface="Wingdings" charset="2"/>
              <a:buNone/>
              <a:defRPr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Font typeface="Wingdings" charset="2"/>
              <a:buNone/>
              <a:defRPr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Font typeface="Wingdings" charset="2"/>
              <a:buNone/>
              <a:defRPr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Font typeface="Wingdings" charset="2"/>
              <a:buNone/>
              <a:defRPr/>
            </a:pPr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indent="355600">
              <a:buFont typeface="Wingdings" pitchFamily="2" charset="2"/>
              <a:buChar char="§"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-18628" y="3501008"/>
            <a:ext cx="3728714" cy="246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  <a:defRPr/>
            </a:pPr>
            <a:r>
              <a:rPr lang="ru-RU" sz="1000" dirty="0">
                <a:latin typeface="Arial" pitchFamily="34" charset="0"/>
                <a:cs typeface="Arial" pitchFamily="34" charset="0"/>
              </a:rPr>
              <a:t>о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 Правительства Тюменской области:</a:t>
            </a:r>
          </a:p>
          <a:p>
            <a:pPr marL="45720" indent="0">
              <a:buFont typeface="Wingdings" charset="2"/>
              <a:buNone/>
              <a:defRPr/>
            </a:pPr>
            <a:endParaRPr lang="ru-RU" sz="10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Font typeface="Wingdings" charset="2"/>
              <a:buNone/>
              <a:defRPr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Font typeface="Wingdings" charset="2"/>
              <a:buNone/>
              <a:defRPr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Font typeface="Wingdings" charset="2"/>
              <a:buNone/>
              <a:defRPr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Font typeface="Wingdings" charset="2"/>
              <a:buNone/>
              <a:defRPr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45720" indent="0">
              <a:buFont typeface="Wingdings" charset="2"/>
              <a:buNone/>
              <a:defRPr/>
            </a:pPr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indent="355600">
              <a:buFont typeface="Wingdings" pitchFamily="2" charset="2"/>
              <a:buChar char="§"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-36512" y="4869160"/>
            <a:ext cx="4239988" cy="2160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  <a:defRPr/>
            </a:pPr>
            <a:r>
              <a:rPr lang="ru-RU" sz="1100" dirty="0" smtClean="0">
                <a:latin typeface="Arial" pitchFamily="34" charset="0"/>
                <a:cs typeface="Arial" pitchFamily="34" charset="0"/>
              </a:rPr>
              <a:t>от Администрации Аромашевского муниципального района:</a:t>
            </a:r>
            <a:endParaRPr lang="en-US" sz="11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72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259310"/>
              </p:ext>
            </p:extLst>
          </p:nvPr>
        </p:nvGraphicFramePr>
        <p:xfrm>
          <a:off x="24881" y="617363"/>
          <a:ext cx="8983744" cy="611802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491872"/>
                <a:gridCol w="4491872"/>
              </a:tblGrid>
              <a:tr h="1789862">
                <a:tc>
                  <a:txBody>
                    <a:bodyPr/>
                    <a:lstStyle/>
                    <a:p>
                      <a:pPr marL="0" indent="0" algn="l">
                        <a:spcBef>
                          <a:spcPct val="20000"/>
                        </a:spcBef>
                        <a:buClr>
                          <a:schemeClr val="bg1"/>
                        </a:buClr>
                        <a:buFont typeface="Wingdings" pitchFamily="2" charset="2"/>
                        <a:buNone/>
                      </a:pPr>
                      <a:r>
                        <a:rPr lang="ru-RU" altLang="ru-RU" sz="800" b="1" u="none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Инвестиционный проект по строительству комплекса  КРС</a:t>
                      </a:r>
                    </a:p>
                    <a:p>
                      <a:pPr marL="88900" indent="-88900">
                        <a:defRPr/>
                      </a:pPr>
                      <a:r>
                        <a:rPr lang="ru-RU" sz="800" b="0" u="sng" dirty="0" smtClean="0">
                          <a:latin typeface="Arial" pitchFamily="34" charset="0"/>
                          <a:cs typeface="Arial" pitchFamily="34" charset="0"/>
                        </a:rPr>
                        <a:t>Параметры проекта: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Общий объем инвестиций – от 50 млн. руб.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Количество создаваемых рабочих мест –</a:t>
                      </a:r>
                      <a:r>
                        <a:rPr lang="ru-RU" sz="800" b="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от 10</a:t>
                      </a:r>
                    </a:p>
                    <a:p>
                      <a:pPr marL="88900" indent="-88900">
                        <a:defRPr/>
                      </a:pPr>
                      <a:endParaRPr lang="ru-RU" sz="800" b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88900" indent="-88900">
                        <a:defRPr/>
                      </a:pPr>
                      <a:r>
                        <a:rPr lang="ru-RU" sz="800" b="0" u="sng" dirty="0" smtClean="0">
                          <a:latin typeface="Arial" pitchFamily="34" charset="0"/>
                          <a:cs typeface="Arial" pitchFamily="34" charset="0"/>
                        </a:rPr>
                        <a:t>Предпосылки для реализации проекта: </a:t>
                      </a:r>
                    </a:p>
                    <a:p>
                      <a:pPr marL="88900" indent="-88900">
                        <a:buFont typeface="Wingdings" pitchFamily="2" charset="2"/>
                        <a:buChar char="Ø"/>
                        <a:defRPr/>
                      </a:pP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Строительство комплекса способствует </a:t>
                      </a:r>
                    </a:p>
                    <a:p>
                      <a:pPr marL="88900" indent="-88900">
                        <a:buFont typeface="Wingdings" pitchFamily="2" charset="2"/>
                        <a:buNone/>
                        <a:defRPr/>
                      </a:pP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развитию отрасли животноводства в сельской</a:t>
                      </a:r>
                    </a:p>
                    <a:p>
                      <a:pPr marL="88900" indent="-88900">
                        <a:buFont typeface="Wingdings" pitchFamily="2" charset="2"/>
                        <a:buNone/>
                        <a:defRPr/>
                      </a:pP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местности</a:t>
                      </a:r>
                    </a:p>
                    <a:p>
                      <a:pPr marL="88900" indent="-88900">
                        <a:buFont typeface="Wingdings" pitchFamily="2" charset="2"/>
                        <a:buChar char="Ø"/>
                        <a:defRPr/>
                      </a:pP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Наличие кормовой базы.</a:t>
                      </a:r>
                    </a:p>
                    <a:p>
                      <a:pPr marL="88900" indent="-88900">
                        <a:buFont typeface="Wingdings" pitchFamily="2" charset="2"/>
                        <a:buChar char="Ø"/>
                        <a:defRPr/>
                      </a:pP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Наличие сенокосных и пастбищных угодий. 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ct val="20000"/>
                        </a:spcBef>
                        <a:buFont typeface="Arial" charset="0"/>
                        <a:buNone/>
                      </a:pPr>
                      <a:r>
                        <a:rPr lang="ru-RU" altLang="ru-RU" sz="800" b="1" u="none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Инвестиционный проект по организации сельхоз производства</a:t>
                      </a:r>
                    </a:p>
                    <a:p>
                      <a:pPr marL="88900" indent="-88900">
                        <a:defRPr/>
                      </a:pPr>
                      <a:r>
                        <a:rPr lang="ru-RU" sz="800" b="0" u="sng" dirty="0" smtClean="0">
                          <a:latin typeface="Arial" pitchFamily="34" charset="0"/>
                          <a:cs typeface="Arial" pitchFamily="34" charset="0"/>
                        </a:rPr>
                        <a:t>Параметры проекта: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Общий объем инвестиций –  от 20 млн. руб.</a:t>
                      </a:r>
                    </a:p>
                    <a:p>
                      <a:pPr marL="88900" indent="-88900">
                        <a:defRPr/>
                      </a:pP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Количество создаваемых рабочих мест –  от 7 </a:t>
                      </a:r>
                    </a:p>
                    <a:p>
                      <a:pPr marL="88900" indent="-88900">
                        <a:defRPr/>
                      </a:pP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  <a:p>
                      <a:pPr marL="88900" indent="-88900">
                        <a:defRPr/>
                      </a:pPr>
                      <a:r>
                        <a:rPr lang="ru-RU" sz="800" b="0" u="sng" dirty="0" smtClean="0">
                          <a:latin typeface="Arial" pitchFamily="34" charset="0"/>
                          <a:cs typeface="Arial" pitchFamily="34" charset="0"/>
                        </a:rPr>
                        <a:t>Предпосылки для реализации проекта: </a:t>
                      </a:r>
                    </a:p>
                    <a:p>
                      <a:pPr marL="88900" indent="-88900">
                        <a:buFont typeface="Wingdings" pitchFamily="2" charset="2"/>
                        <a:buChar char="Ø"/>
                        <a:defRPr/>
                      </a:pP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В районе имеется 10,4 тыс. га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 неиспользуемой пашни. Наибольшее 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количество на территории </a:t>
                      </a:r>
                      <a:r>
                        <a:rPr lang="ru-RU" sz="800" b="0" dirty="0" err="1" smtClean="0">
                          <a:latin typeface="Arial" pitchFamily="34" charset="0"/>
                          <a:cs typeface="Arial" pitchFamily="34" charset="0"/>
                        </a:rPr>
                        <a:t>Кротовского</a:t>
                      </a: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 сельского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 поселения (3,9 тыс. га) и </a:t>
                      </a:r>
                      <a:r>
                        <a:rPr lang="ru-RU" sz="800" b="0" dirty="0" err="1" smtClean="0">
                          <a:latin typeface="Arial" pitchFamily="34" charset="0"/>
                          <a:cs typeface="Arial" pitchFamily="34" charset="0"/>
                        </a:rPr>
                        <a:t>Сорочкинского</a:t>
                      </a: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 сельского 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поселения (2,5 тыс. га). Возможно выращивание 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зерновых, кормовых и технических культур. </a:t>
                      </a:r>
                      <a:endParaRPr lang="ru-RU" dirty="0"/>
                    </a:p>
                  </a:txBody>
                  <a:tcPr/>
                </a:tc>
              </a:tr>
              <a:tr h="2016224">
                <a:tc>
                  <a:txBody>
                    <a:bodyPr/>
                    <a:lstStyle/>
                    <a:p>
                      <a:pPr marL="88900" indent="-88900" algn="l">
                        <a:spcBef>
                          <a:spcPct val="20000"/>
                        </a:spcBef>
                        <a:buFont typeface="Arial" charset="0"/>
                        <a:buNone/>
                      </a:pPr>
                      <a:r>
                        <a:rPr lang="ru-RU" altLang="ru-RU" sz="800" b="1" u="none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Инвестиционный проект по организации производства пиломатериала</a:t>
                      </a:r>
                    </a:p>
                    <a:p>
                      <a:pPr marL="88900" indent="-88900" algn="l">
                        <a:spcBef>
                          <a:spcPct val="20000"/>
                        </a:spcBef>
                        <a:buFont typeface="Arial" charset="0"/>
                        <a:buNone/>
                      </a:pPr>
                      <a:r>
                        <a:rPr lang="ru-RU" sz="800" b="0" u="sng" dirty="0" smtClean="0">
                          <a:latin typeface="Arial" pitchFamily="34" charset="0"/>
                          <a:cs typeface="Arial" pitchFamily="34" charset="0"/>
                        </a:rPr>
                        <a:t>Параметры проекта:</a:t>
                      </a:r>
                    </a:p>
                    <a:p>
                      <a:pPr marL="0" indent="0" algn="l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Общий объем инвестиций –  от 10 млн. руб.</a:t>
                      </a:r>
                    </a:p>
                    <a:p>
                      <a:pPr marL="88900" indent="-88900" algn="l"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Количество создаваемых рабочих мест – от 5</a:t>
                      </a:r>
                    </a:p>
                    <a:p>
                      <a:pPr marL="88900" indent="-88900" algn="l">
                        <a:defRPr/>
                      </a:pPr>
                      <a:endParaRPr lang="ru-RU" sz="800" b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88900" indent="-88900" algn="l"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ru-RU" sz="800" b="0" u="sng" dirty="0" smtClean="0">
                          <a:latin typeface="Arial" pitchFamily="34" charset="0"/>
                          <a:cs typeface="Arial" pitchFamily="34" charset="0"/>
                        </a:rPr>
                        <a:t>Предпосылки для реализации проекта: </a:t>
                      </a:r>
                    </a:p>
                    <a:p>
                      <a:pPr marL="88900" indent="-88900" algn="l">
                        <a:buFont typeface="Wingdings" pitchFamily="2" charset="2"/>
                        <a:buChar char="Ø"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Общий запас древесины составляет 19,8 млн.</a:t>
                      </a:r>
                    </a:p>
                    <a:p>
                      <a:pPr marL="0" indent="0" algn="l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 м3, общий запас древесины спелых и </a:t>
                      </a:r>
                    </a:p>
                    <a:p>
                      <a:pPr marL="0" indent="0" algn="l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переспелых насаждений составляет 13,1 млн. </a:t>
                      </a:r>
                    </a:p>
                    <a:p>
                      <a:pPr marL="0" indent="0" algn="l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м3, в т.ч. хвойных 236,9 тыс. м3</a:t>
                      </a:r>
                    </a:p>
                    <a:p>
                      <a:pPr marL="88900" indent="-88900" algn="l">
                        <a:buFont typeface="Wingdings" pitchFamily="2" charset="2"/>
                        <a:buChar char="Ø"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Рост спроса населения в связи с увеличением</a:t>
                      </a:r>
                    </a:p>
                    <a:p>
                      <a:pPr marL="0" indent="0" algn="l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 объемов строительства</a:t>
                      </a:r>
                    </a:p>
                    <a:p>
                      <a:pPr marL="88900" indent="-88900" algn="l">
                        <a:buFont typeface="Wingdings" pitchFamily="2" charset="2"/>
                        <a:buChar char="Ø"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Увеличение спроса крупных промышленных</a:t>
                      </a:r>
                    </a:p>
                    <a:p>
                      <a:pPr marL="0" indent="0" algn="l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 предприятий  на столярные изделия:</a:t>
                      </a:r>
                    </a:p>
                    <a:p>
                      <a:pPr marL="0" indent="0" algn="l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 поддоны, тарная дощечка и т.п.</a:t>
                      </a:r>
                      <a:endParaRPr lang="ru-RU" altLang="ru-RU" sz="18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ct val="20000"/>
                        </a:spcBef>
                        <a:buFont typeface="Arial" charset="0"/>
                        <a:buNone/>
                      </a:pPr>
                      <a:r>
                        <a:rPr lang="ru-RU" altLang="ru-RU" sz="800" b="1" u="none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Инвестиционный проект по организации производства биотоплива</a:t>
                      </a:r>
                      <a:endParaRPr lang="ru-RU" sz="800" u="none" dirty="0" smtClean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88900" indent="-88900">
                        <a:defRPr/>
                      </a:pPr>
                      <a:r>
                        <a:rPr lang="ru-RU" sz="800" b="0" u="sng" dirty="0" smtClean="0">
                          <a:latin typeface="Arial" pitchFamily="34" charset="0"/>
                          <a:cs typeface="Arial" pitchFamily="34" charset="0"/>
                        </a:rPr>
                        <a:t>Параметры проекта: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Общий объем инвестиций – от 5</a:t>
                      </a:r>
                      <a:r>
                        <a:rPr lang="ru-RU" sz="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млн. руб.</a:t>
                      </a:r>
                    </a:p>
                    <a:p>
                      <a:pPr marL="88900" indent="-88900"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Количество создаваемых рабочих мест – от 20</a:t>
                      </a:r>
                    </a:p>
                    <a:p>
                      <a:pPr marL="88900" indent="-88900">
                        <a:defRPr/>
                      </a:pPr>
                      <a:endParaRPr lang="ru-RU" sz="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88900" indent="-88900"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ru-RU" sz="800" b="0" u="sng" dirty="0" smtClean="0">
                          <a:latin typeface="Arial" pitchFamily="34" charset="0"/>
                          <a:cs typeface="Arial" pitchFamily="34" charset="0"/>
                        </a:rPr>
                        <a:t>Предпосылки для реализации проекта: </a:t>
                      </a:r>
                    </a:p>
                    <a:p>
                      <a:pPr marL="88900" indent="-88900">
                        <a:buFont typeface="Wingdings" pitchFamily="2" charset="2"/>
                        <a:buChar char="Ø"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Наличие природных ресурсов-торф, солома,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 отходы от производства пиломатериала</a:t>
                      </a:r>
                    </a:p>
                    <a:p>
                      <a:pPr marL="88900" indent="-88900">
                        <a:buFont typeface="Wingdings" pitchFamily="2" charset="2"/>
                        <a:buChar char="Ø"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Экологичность продуктов сжигания биотоплива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 в сравнении с канцерогенными выхлопами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 бензиновых и дизельных двигателей</a:t>
                      </a:r>
                    </a:p>
                    <a:p>
                      <a:pPr marL="88900" indent="-88900">
                        <a:buFont typeface="Wingdings" pitchFamily="2" charset="2"/>
                        <a:buChar char="Ø"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Применяется для  обогрева жилых домов, 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производственных помещений, широко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 используются котлы на биотопливе</a:t>
                      </a:r>
                    </a:p>
                    <a:p>
                      <a:pPr marL="171450" indent="-171450">
                        <a:buFont typeface="Wingdings" pitchFamily="2" charset="2"/>
                        <a:buChar char="Ø"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Наличие в Аромашевском и соседних районах</a:t>
                      </a:r>
                      <a:r>
                        <a:rPr lang="ru-RU" sz="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baseline="0" dirty="0" smtClean="0">
                          <a:latin typeface="Arial" pitchFamily="34" charset="0"/>
                          <a:cs typeface="Arial" pitchFamily="34" charset="0"/>
                        </a:rPr>
                        <a:t>котельных, использующих древесное топливо </a:t>
                      </a:r>
                      <a:endParaRPr lang="ru-RU" sz="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0200"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20000"/>
                        </a:spcBef>
                        <a:buFont typeface="Arial" charset="0"/>
                        <a:buNone/>
                        <a:tabLst/>
                      </a:pPr>
                      <a:r>
                        <a:rPr lang="ru-RU" altLang="ru-RU" sz="800" b="1" u="none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Инвестиционный проект по организации производства торфяного удобрения</a:t>
                      </a:r>
                    </a:p>
                    <a:p>
                      <a:pPr marL="88900" indent="-88900">
                        <a:defRPr/>
                      </a:pPr>
                      <a:r>
                        <a:rPr lang="ru-RU" sz="800" b="0" u="sng" dirty="0" smtClean="0">
                          <a:latin typeface="Arial" pitchFamily="34" charset="0"/>
                          <a:cs typeface="Arial" pitchFamily="34" charset="0"/>
                        </a:rPr>
                        <a:t>Параметры проекта: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Общий объем инвестиций –  от 30 млн. руб.</a:t>
                      </a:r>
                    </a:p>
                    <a:p>
                      <a:pPr marL="88900" indent="-88900"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Количество создаваемых рабочих мест –  от 7</a:t>
                      </a:r>
                    </a:p>
                    <a:p>
                      <a:pPr marL="88900" indent="-88900">
                        <a:defRPr/>
                      </a:pPr>
                      <a:endParaRPr lang="ru-RU" sz="800" b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88900" indent="-88900">
                        <a:defRPr/>
                      </a:pPr>
                      <a:r>
                        <a:rPr lang="ru-RU" sz="800" b="0" u="sng" dirty="0" smtClean="0">
                          <a:latin typeface="Arial" pitchFamily="34" charset="0"/>
                          <a:cs typeface="Arial" pitchFamily="34" charset="0"/>
                        </a:rPr>
                        <a:t>Предпосылки для реализации проекта</a:t>
                      </a:r>
                      <a:r>
                        <a:rPr lang="ru-RU" sz="800" u="sng" dirty="0" smtClean="0">
                          <a:latin typeface="Arial" pitchFamily="34" charset="0"/>
                          <a:cs typeface="Arial" pitchFamily="34" charset="0"/>
                        </a:rPr>
                        <a:t>: </a:t>
                      </a:r>
                    </a:p>
                    <a:p>
                      <a:pPr marL="88900" indent="-88900">
                        <a:buFont typeface="Wingdings" pitchFamily="2" charset="2"/>
                        <a:buChar char="Ø"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 На территории района имеется 8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 месторождений площадью более 10 га. </a:t>
                      </a:r>
                    </a:p>
                    <a:p>
                      <a:pPr marL="88900" indent="-88900">
                        <a:buFont typeface="Wingdings" pitchFamily="2" charset="2"/>
                        <a:buChar char="Ø"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Используется для производства  органических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 удобрений</a:t>
                      </a:r>
                    </a:p>
                    <a:p>
                      <a:pPr marL="88900" indent="-88900">
                        <a:buFont typeface="Wingdings" pitchFamily="2" charset="2"/>
                        <a:buChar char="Ø"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Используется   в энергетических целях  как 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топливо, в сельском хозяйстве, садоводстве, 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тепличном хозяйстве.</a:t>
                      </a:r>
                    </a:p>
                    <a:p>
                      <a:pPr marL="88900" indent="-88900">
                        <a:buFont typeface="Wingdings" pitchFamily="2" charset="2"/>
                        <a:buChar char="Ø"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Торф и торфяная продукция пользуются 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повышенным спросом на рынке. </a:t>
                      </a:r>
                    </a:p>
                    <a:p>
                      <a:pPr marL="88900" indent="-88900">
                        <a:buFont typeface="Wingdings" pitchFamily="2" charset="2"/>
                        <a:buChar char="Ø"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Верховой торф активно применяется в экологии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 и природоохранных технологиях</a:t>
                      </a:r>
                      <a:endParaRPr lang="ru-RU" altLang="ru-RU" sz="18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66700">
                        <a:defRPr/>
                      </a:pPr>
                      <a:r>
                        <a:rPr lang="ru-RU" altLang="ru-RU" sz="800" b="1" u="none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Организация добычи, переработки и фасовки сапропеля</a:t>
                      </a:r>
                    </a:p>
                    <a:p>
                      <a:pPr marL="0" indent="88900">
                        <a:defRPr/>
                      </a:pPr>
                      <a:r>
                        <a:rPr lang="ru-RU" sz="800" b="0" u="sng" dirty="0" smtClean="0">
                          <a:latin typeface="Arial" pitchFamily="34" charset="0"/>
                          <a:cs typeface="Arial" pitchFamily="34" charset="0"/>
                        </a:rPr>
                        <a:t>Параметры проекта: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Общий объем инвестиций –  от 30 млн. руб.</a:t>
                      </a:r>
                    </a:p>
                    <a:p>
                      <a:pPr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Количество создаваемых рабочих мест –  от 7</a:t>
                      </a:r>
                    </a:p>
                    <a:p>
                      <a:pPr>
                        <a:defRPr/>
                      </a:pPr>
                      <a:endParaRPr lang="ru-RU" sz="800" b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defRPr/>
                      </a:pPr>
                      <a:r>
                        <a:rPr lang="ru-RU" sz="800" b="0" u="sng" dirty="0" smtClean="0">
                          <a:latin typeface="Arial" pitchFamily="34" charset="0"/>
                          <a:cs typeface="Arial" pitchFamily="34" charset="0"/>
                        </a:rPr>
                        <a:t>Предпосылки для реализации проекта:</a:t>
                      </a:r>
                    </a:p>
                    <a:p>
                      <a:pPr marL="0" indent="88900">
                        <a:buFont typeface="Wingdings" pitchFamily="2" charset="2"/>
                        <a:buChar char="Ø"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Озеро </a:t>
                      </a:r>
                      <a:r>
                        <a:rPr lang="ru-RU" sz="800" dirty="0" err="1" smtClean="0">
                          <a:latin typeface="Arial" pitchFamily="34" charset="0"/>
                          <a:cs typeface="Arial" pitchFamily="34" charset="0"/>
                        </a:rPr>
                        <a:t>Ишимгаль</a:t>
                      </a: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 находится в центральной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 части Аромашевского района, самое крупное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 в районе. Его площадь 1,0 кв. </a:t>
                      </a:r>
                      <a:r>
                        <a:rPr lang="ru-RU" sz="800" dirty="0" err="1" smtClean="0">
                          <a:latin typeface="Arial" pitchFamily="34" charset="0"/>
                          <a:cs typeface="Arial" pitchFamily="34" charset="0"/>
                        </a:rPr>
                        <a:t>км.Донные</a:t>
                      </a: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отложения представлены сапропелями,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мощность которых колеблется от 2,0 до 3,0 м.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 Содержание</a:t>
                      </a:r>
                      <a:r>
                        <a:rPr lang="ru-RU" sz="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органических  веществ в них 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превышает 60%, а </a:t>
                      </a:r>
                      <a:r>
                        <a:rPr lang="ru-RU" sz="800" dirty="0" err="1" smtClean="0">
                          <a:latin typeface="Arial" pitchFamily="34" charset="0"/>
                          <a:cs typeface="Arial" pitchFamily="34" charset="0"/>
                        </a:rPr>
                        <a:t>СаО</a:t>
                      </a: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  в сухом веществе 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содержится более 25%. По механическому 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составу сумма фракций менее 0,01 мм составляет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47 %, от 0,05 до 0,1 мм – 33% . Запасы сапропеля составляют свыше 2,5 млн. т.</a:t>
                      </a:r>
                    </a:p>
                    <a:p>
                      <a:pPr marL="0" indent="88900">
                        <a:buFont typeface="Wingdings" pitchFamily="2" charset="2"/>
                        <a:buChar char="Ø"/>
                        <a:defRPr/>
                      </a:pPr>
                      <a:r>
                        <a:rPr lang="ru-RU" sz="800" dirty="0" smtClean="0">
                          <a:latin typeface="Arial" pitchFamily="34" charset="0"/>
                          <a:cs typeface="Arial" pitchFamily="34" charset="0"/>
                        </a:rPr>
                        <a:t>Сапропель как удобрение возможно применять как в личных хозяйствах, так и на больших полях хозяйств района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31" descr="http://www.idbo.ru/imgusr/1636480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38"/>
          <a:stretch/>
        </p:blipFill>
        <p:spPr bwMode="auto">
          <a:xfrm>
            <a:off x="7164287" y="4725144"/>
            <a:ext cx="1830768" cy="1527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7" descr="http://17.img.avito.st/1280x960/159206731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" t="-1499" r="16091" b="1499"/>
          <a:stretch/>
        </p:blipFill>
        <p:spPr bwMode="auto">
          <a:xfrm>
            <a:off x="2555776" y="4701391"/>
            <a:ext cx="1868252" cy="1532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KorovinaZhV@72to.ru\Desktop\sawnlog_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648393"/>
            <a:ext cx="1868251" cy="153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KorovinaZhV@72to.ru\Desktop\article9178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368" b="6625"/>
          <a:stretch/>
        </p:blipFill>
        <p:spPr bwMode="auto">
          <a:xfrm>
            <a:off x="2555776" y="830214"/>
            <a:ext cx="1872198" cy="148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KorovinaZhV@72to.ru\Desktop\i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4"/>
          <a:stretch/>
        </p:blipFill>
        <p:spPr bwMode="auto">
          <a:xfrm>
            <a:off x="7164288" y="830213"/>
            <a:ext cx="1823378" cy="148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6512" y="-72008"/>
            <a:ext cx="9252520" cy="620688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ru-RU" sz="25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/>
                <a:latin typeface="Arial" pitchFamily="34" charset="0"/>
                <a:cs typeface="Arial" pitchFamily="34" charset="0"/>
              </a:rPr>
              <a:t>Инвестиционные проекты    Аромашевского района</a:t>
            </a:r>
            <a:endParaRPr lang="ru-RU" sz="25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/>
            </a:endParaRPr>
          </a:p>
        </p:txBody>
      </p:sp>
      <p:pic>
        <p:nvPicPr>
          <p:cNvPr id="9" name="Picture 4" descr="C:\Users\KorovinaZhV@72to.ru\Desktop\proizvodstvo-drevesnyh-toplivnyh-granul-v-Bashkirii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891"/>
          <a:stretch/>
        </p:blipFill>
        <p:spPr bwMode="auto">
          <a:xfrm>
            <a:off x="7164287" y="2636912"/>
            <a:ext cx="1806101" cy="155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557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герб А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7285" y="418578"/>
            <a:ext cx="556715" cy="742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98289" y="0"/>
            <a:ext cx="45719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418578"/>
            <a:ext cx="4032448" cy="1354238"/>
          </a:xfrm>
        </p:spPr>
        <p:txBody>
          <a:bodyPr>
            <a:noAutofit/>
          </a:bodyPr>
          <a:lstStyle/>
          <a:p>
            <a:r>
              <a:rPr lang="ru-RU" sz="25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Финансовая поддержка Правительства Тюменской области: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79512" y="1484784"/>
            <a:ext cx="4176464" cy="3065908"/>
          </a:xfrm>
        </p:spPr>
        <p:txBody>
          <a:bodyPr>
            <a:normAutofit/>
          </a:bodyPr>
          <a:lstStyle/>
          <a:p>
            <a:endParaRPr lang="ru-RU" sz="900" dirty="0" smtClean="0"/>
          </a:p>
          <a:p>
            <a:r>
              <a:rPr lang="ru-RU" sz="900" dirty="0"/>
              <a:t>Субсидируем первоначальный взнос по лизингу оборудования (до 50% оборудования) и % по лизинговым платежам, а так же % по </a:t>
            </a:r>
            <a:r>
              <a:rPr lang="ru-RU" sz="900" dirty="0" smtClean="0"/>
              <a:t>кредитам.</a:t>
            </a:r>
          </a:p>
          <a:p>
            <a:endParaRPr lang="ru-RU" sz="900" dirty="0"/>
          </a:p>
          <a:p>
            <a:r>
              <a:rPr lang="ru-RU" sz="900" dirty="0" smtClean="0"/>
              <a:t>Предоставляем </a:t>
            </a:r>
            <a:r>
              <a:rPr lang="ru-RU" sz="900" dirty="0"/>
              <a:t>и</a:t>
            </a:r>
            <a:r>
              <a:rPr lang="ru-RU" sz="900" dirty="0" smtClean="0"/>
              <a:t>нвестиционные </a:t>
            </a:r>
            <a:r>
              <a:rPr lang="ru-RU" sz="900" dirty="0"/>
              <a:t>займы под 7% на 5 </a:t>
            </a:r>
            <a:r>
              <a:rPr lang="ru-RU" sz="900" dirty="0" smtClean="0"/>
              <a:t>лет.</a:t>
            </a:r>
          </a:p>
          <a:p>
            <a:endParaRPr lang="ru-RU" sz="900" dirty="0" smtClean="0"/>
          </a:p>
          <a:p>
            <a:r>
              <a:rPr lang="ru-RU" sz="900" dirty="0"/>
              <a:t>Предоставляем земельные участки и объекты недвижимости, находящиеся в муниципальной </a:t>
            </a:r>
            <a:r>
              <a:rPr lang="ru-RU" sz="900" dirty="0" smtClean="0"/>
              <a:t>собственности.</a:t>
            </a:r>
          </a:p>
          <a:p>
            <a:endParaRPr lang="ru-RU" sz="900" dirty="0"/>
          </a:p>
          <a:p>
            <a:r>
              <a:rPr lang="ru-RU" sz="900" dirty="0" smtClean="0"/>
              <a:t>Снижаем ставку по налогу на имущество организации (от 0% до 3-х лет с момента вода в эксплуатацию при объеме инвестиций от 300 млн. руб. для всех категорий обрабатывающих отраслей промышленности) .</a:t>
            </a:r>
          </a:p>
          <a:p>
            <a:endParaRPr lang="ru-RU" sz="900" dirty="0" smtClean="0"/>
          </a:p>
          <a:p>
            <a:r>
              <a:rPr lang="ru-RU" sz="900" dirty="0" smtClean="0"/>
              <a:t>Возмещаем часть затрат по инфраструктурно -инженерному обустройству до 50%.</a:t>
            </a:r>
          </a:p>
          <a:p>
            <a:endParaRPr lang="ru-RU" sz="900" dirty="0" smtClean="0"/>
          </a:p>
          <a:p>
            <a:r>
              <a:rPr lang="ru-RU" sz="900" dirty="0" smtClean="0"/>
              <a:t>Снижаем </a:t>
            </a:r>
            <a:r>
              <a:rPr lang="ru-RU" sz="900" dirty="0"/>
              <a:t>региональную часть налога на прибыль на </a:t>
            </a:r>
            <a:r>
              <a:rPr lang="ru-RU" sz="900" dirty="0" smtClean="0"/>
              <a:t>4%.</a:t>
            </a:r>
            <a:endParaRPr lang="ru-RU" sz="900" dirty="0"/>
          </a:p>
          <a:p>
            <a:endParaRPr lang="ru-RU" sz="900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92" t="14815" r="27292" b="14444"/>
          <a:stretch/>
        </p:blipFill>
        <p:spPr bwMode="auto">
          <a:xfrm>
            <a:off x="4860032" y="856320"/>
            <a:ext cx="1703550" cy="1492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Группа 14"/>
          <p:cNvGrpSpPr/>
          <p:nvPr/>
        </p:nvGrpSpPr>
        <p:grpSpPr>
          <a:xfrm>
            <a:off x="4932040" y="3281694"/>
            <a:ext cx="3776134" cy="2902194"/>
            <a:chOff x="4849786" y="3232045"/>
            <a:chExt cx="3776134" cy="2902194"/>
          </a:xfrm>
        </p:grpSpPr>
        <p:sp>
          <p:nvSpPr>
            <p:cNvPr id="22" name="TextBox 21"/>
            <p:cNvSpPr txBox="1">
              <a:spLocks noChangeArrowheads="1"/>
            </p:cNvSpPr>
            <p:nvPr/>
          </p:nvSpPr>
          <p:spPr bwMode="auto">
            <a:xfrm>
              <a:off x="4849786" y="3232045"/>
              <a:ext cx="3430774" cy="175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ru-RU" sz="900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Ближайшие трассы:</a:t>
              </a:r>
            </a:p>
            <a:p>
              <a:pPr marL="228600" indent="-228600" fontAlgn="auto">
                <a:spcBef>
                  <a:spcPts val="0"/>
                </a:spcBef>
                <a:spcAft>
                  <a:spcPts val="0"/>
                </a:spcAft>
                <a:buAutoNum type="arabicPeriod"/>
                <a:defRPr/>
              </a:pPr>
              <a:r>
                <a:rPr lang="ru-RU" sz="900" dirty="0" smtClean="0">
                  <a:latin typeface="+mn-lt"/>
                </a:rPr>
                <a:t>Федеральная трасса Р-402 (Тюмень - Ялуторовск - Ишим-Омск) расстояние до трассы 50 км.</a:t>
              </a:r>
            </a:p>
            <a:p>
              <a:pPr marL="228600" indent="-228600" fontAlgn="auto">
                <a:spcBef>
                  <a:spcPts val="0"/>
                </a:spcBef>
                <a:spcAft>
                  <a:spcPts val="0"/>
                </a:spcAft>
                <a:buAutoNum type="arabicPeriod"/>
                <a:defRPr/>
              </a:pPr>
              <a:r>
                <a:rPr lang="ru-RU" sz="900" dirty="0" smtClean="0">
                  <a:latin typeface="+mn-lt"/>
                </a:rPr>
                <a:t>Региональная трасс Голышманово-Аромашево-Вагай (северное направление) проходит по территории Аромашевского муниципального образования.</a:t>
              </a:r>
            </a:p>
            <a:p>
              <a:pPr>
                <a:defRPr/>
              </a:pPr>
              <a:r>
                <a:rPr lang="ru-RU" sz="900" dirty="0" smtClean="0">
                  <a:latin typeface="+mn-lt"/>
                </a:rPr>
                <a:t>Интенсивность </a:t>
              </a:r>
              <a:r>
                <a:rPr lang="ru-RU" sz="900" dirty="0">
                  <a:latin typeface="+mn-lt"/>
                </a:rPr>
                <a:t>движения   составляет более 1300 автомобилей в сутки.</a:t>
              </a:r>
            </a:p>
            <a:p>
              <a:pPr>
                <a:buFont typeface="Arial" charset="0"/>
                <a:buChar char="•"/>
              </a:pPr>
              <a:endParaRPr lang="ru-RU" sz="900" dirty="0">
                <a:latin typeface="+mn-lt"/>
                <a:ea typeface="Times New Roman" pitchFamily="18" charset="0"/>
                <a:cs typeface="Arial" pitchFamily="34" charset="0"/>
              </a:endParaRPr>
            </a:p>
            <a:p>
              <a:r>
                <a:rPr lang="ru-RU" sz="900" dirty="0" smtClean="0">
                  <a:latin typeface="+mn-lt"/>
                  <a:ea typeface="Times New Roman" pitchFamily="18" charset="0"/>
                  <a:cs typeface="Arial" pitchFamily="34" charset="0"/>
                </a:rPr>
                <a:t>Расстояние </a:t>
              </a:r>
              <a:r>
                <a:rPr lang="ru-RU" sz="900" dirty="0">
                  <a:latin typeface="+mn-lt"/>
                  <a:ea typeface="Times New Roman" pitchFamily="18" charset="0"/>
                  <a:cs typeface="Arial" pitchFamily="34" charset="0"/>
                </a:rPr>
                <a:t>до областного центра </a:t>
              </a:r>
              <a:r>
                <a:rPr lang="ru-RU" sz="900" dirty="0" smtClean="0">
                  <a:latin typeface="+mn-lt"/>
                  <a:ea typeface="Times New Roman" pitchFamily="18" charset="0"/>
                  <a:cs typeface="Arial" pitchFamily="34" charset="0"/>
                </a:rPr>
                <a:t>г. Тюмень –280 км.</a:t>
              </a:r>
            </a:p>
            <a:p>
              <a:r>
                <a:rPr lang="ru-RU" sz="900" dirty="0" smtClean="0">
                  <a:latin typeface="+mn-lt"/>
                  <a:cs typeface="Arial" pitchFamily="34" charset="0"/>
                </a:rPr>
                <a:t>г. Ишим - 140 км.</a:t>
              </a:r>
            </a:p>
            <a:p>
              <a:r>
                <a:rPr lang="ru-RU" sz="900" dirty="0" smtClean="0">
                  <a:latin typeface="+mn-lt"/>
                  <a:cs typeface="Arial" pitchFamily="34" charset="0"/>
                </a:rPr>
                <a:t>г. Тобольск – 240 км. </a:t>
              </a:r>
              <a:endParaRPr lang="ru-RU" altLang="ru-RU" sz="1800" dirty="0">
                <a:latin typeface="Arial" charset="0"/>
              </a:endParaRPr>
            </a:p>
          </p:txBody>
        </p:sp>
        <p:sp>
          <p:nvSpPr>
            <p:cNvPr id="24" name="TextBox 23"/>
            <p:cNvSpPr txBox="1">
              <a:spLocks noChangeArrowheads="1"/>
            </p:cNvSpPr>
            <p:nvPr/>
          </p:nvSpPr>
          <p:spPr bwMode="auto">
            <a:xfrm>
              <a:off x="4851553" y="5194633"/>
              <a:ext cx="377436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ru-RU" altLang="ru-RU" sz="900" dirty="0">
                  <a:latin typeface="Arial" charset="0"/>
                </a:rPr>
                <a:t> Ближайшая ж/д </a:t>
              </a:r>
              <a:r>
                <a:rPr lang="ru-RU" altLang="ru-RU" sz="900" dirty="0" smtClean="0">
                  <a:latin typeface="Arial" charset="0"/>
                </a:rPr>
                <a:t>станция – с. Голышманово, Свердловской железной дороги </a:t>
              </a:r>
              <a:r>
                <a:rPr lang="ru-RU" altLang="ru-RU" sz="900" dirty="0">
                  <a:latin typeface="Arial" charset="0"/>
                </a:rPr>
                <a:t>.</a:t>
              </a:r>
              <a:r>
                <a:rPr lang="ru-RU" altLang="ru-RU" sz="900" dirty="0" smtClean="0">
                  <a:latin typeface="Arial" charset="0"/>
                </a:rPr>
                <a:t>Расстояние  до </a:t>
              </a:r>
              <a:r>
                <a:rPr lang="ru-RU" altLang="ru-RU" sz="900" dirty="0">
                  <a:latin typeface="Arial" charset="0"/>
                </a:rPr>
                <a:t>ж/д станции </a:t>
              </a:r>
              <a:r>
                <a:rPr lang="ru-RU" altLang="ru-RU" sz="900" dirty="0" smtClean="0">
                  <a:latin typeface="Arial" charset="0"/>
                </a:rPr>
                <a:t>- 60 км</a:t>
              </a:r>
              <a:endParaRPr lang="ru-RU" altLang="ru-RU" sz="900" dirty="0">
                <a:latin typeface="Arial" charset="0"/>
              </a:endParaRPr>
            </a:p>
          </p:txBody>
        </p:sp>
        <p:sp>
          <p:nvSpPr>
            <p:cNvPr id="26" name="TextBox 25"/>
            <p:cNvSpPr txBox="1">
              <a:spLocks noChangeArrowheads="1"/>
            </p:cNvSpPr>
            <p:nvPr/>
          </p:nvSpPr>
          <p:spPr bwMode="auto">
            <a:xfrm>
              <a:off x="4921794" y="5764907"/>
              <a:ext cx="362210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ru-RU" sz="900" dirty="0">
                  <a:latin typeface="Arial" charset="0"/>
                </a:rPr>
                <a:t>Ближайший аэропорт «Рощино», расстояние до аэропорта – </a:t>
              </a:r>
              <a:r>
                <a:rPr lang="ru-RU" sz="900" dirty="0" smtClean="0">
                  <a:latin typeface="Arial" charset="0"/>
                </a:rPr>
                <a:t>296 </a:t>
              </a:r>
              <a:r>
                <a:rPr lang="ru-RU" sz="900" dirty="0">
                  <a:latin typeface="Arial" charset="0"/>
                </a:rPr>
                <a:t>км</a:t>
              </a:r>
              <a:endParaRPr lang="ru-RU" altLang="ru-RU" sz="900" dirty="0">
                <a:latin typeface="Arial" charset="0"/>
              </a:endParaRPr>
            </a:p>
          </p:txBody>
        </p:sp>
      </p:grp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588224" y="1233334"/>
            <a:ext cx="2288813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000" dirty="0">
                <a:latin typeface="Arial" charset="0"/>
              </a:rPr>
              <a:t>о</a:t>
            </a:r>
            <a:r>
              <a:rPr lang="ru-RU" sz="1000" dirty="0" smtClean="0">
                <a:latin typeface="Arial" charset="0"/>
              </a:rPr>
              <a:t>бласти. Общая </a:t>
            </a:r>
            <a:r>
              <a:rPr lang="ru-RU" sz="1000" dirty="0">
                <a:latin typeface="Arial" charset="0"/>
              </a:rPr>
              <a:t>площадь территории района — 3,9 тыс. км².</a:t>
            </a:r>
          </a:p>
          <a:p>
            <a:r>
              <a:rPr lang="ru-RU" sz="1000" dirty="0">
                <a:latin typeface="Arial" charset="0"/>
              </a:rPr>
              <a:t>Район граничит с Ишимским, Сорокинским, Юргинским, Вагайским районами области. По его территории протекает река Вагай с малыми речушками, впадающими в неё. Район находится в подтаёжной зоне</a:t>
            </a:r>
            <a:r>
              <a:rPr lang="ru-RU" sz="1000" dirty="0" smtClean="0">
                <a:latin typeface="Arial" charset="0"/>
              </a:rPr>
              <a:t>.</a:t>
            </a:r>
          </a:p>
          <a:p>
            <a:r>
              <a:rPr lang="ru-RU" sz="1000" dirty="0" smtClean="0">
                <a:latin typeface="Arial" charset="0"/>
              </a:rPr>
              <a:t>Численность населения (на 01.01.2015г.) 11 072 чел.</a:t>
            </a:r>
            <a:endParaRPr lang="ru-RU" sz="1000" dirty="0">
              <a:latin typeface="Arial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563582" y="763967"/>
            <a:ext cx="1872865" cy="72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000" b="1" dirty="0">
                <a:latin typeface="Arial" charset="0"/>
              </a:rPr>
              <a:t>Аромашевский район </a:t>
            </a:r>
            <a:r>
              <a:rPr lang="ru-RU" sz="1000" dirty="0">
                <a:latin typeface="Arial" charset="0"/>
              </a:rPr>
              <a:t>расположен в юго-восточной части </a:t>
            </a:r>
            <a:r>
              <a:rPr lang="ru-RU" sz="1000" dirty="0" smtClean="0">
                <a:latin typeface="Arial" charset="0"/>
              </a:rPr>
              <a:t>Тюменской</a:t>
            </a:r>
            <a:endParaRPr lang="ru-RU" sz="1100" dirty="0"/>
          </a:p>
          <a:p>
            <a:endParaRPr lang="ru-RU" sz="1100" dirty="0"/>
          </a:p>
        </p:txBody>
      </p:sp>
      <p:sp>
        <p:nvSpPr>
          <p:cNvPr id="16" name="Заголовок 4"/>
          <p:cNvSpPr txBox="1">
            <a:spLocks/>
          </p:cNvSpPr>
          <p:nvPr/>
        </p:nvSpPr>
        <p:spPr>
          <a:xfrm>
            <a:off x="4737040" y="-8351"/>
            <a:ext cx="4447754" cy="77305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Информация </a:t>
            </a:r>
            <a:r>
              <a:rPr lang="ru-RU" sz="1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об </a:t>
            </a:r>
            <a:r>
              <a:rPr lang="ru-RU" sz="18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Аромашевском</a:t>
            </a:r>
            <a:r>
              <a:rPr lang="ru-RU" sz="1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 муниципальном районе:</a:t>
            </a:r>
            <a:endParaRPr lang="ru-RU" sz="2400" dirty="0"/>
          </a:p>
        </p:txBody>
      </p:sp>
      <p:sp>
        <p:nvSpPr>
          <p:cNvPr id="17" name="Заголовок 4"/>
          <p:cNvSpPr txBox="1">
            <a:spLocks/>
          </p:cNvSpPr>
          <p:nvPr/>
        </p:nvSpPr>
        <p:spPr>
          <a:xfrm>
            <a:off x="7756988" y="2631910"/>
            <a:ext cx="4447754" cy="77305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2400" dirty="0"/>
          </a:p>
        </p:txBody>
      </p:sp>
      <p:sp>
        <p:nvSpPr>
          <p:cNvPr id="18" name="Объект 5"/>
          <p:cNvSpPr txBox="1">
            <a:spLocks/>
          </p:cNvSpPr>
          <p:nvPr/>
        </p:nvSpPr>
        <p:spPr>
          <a:xfrm>
            <a:off x="-756592" y="2941723"/>
            <a:ext cx="4176464" cy="3065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endParaRPr lang="ru-RU" sz="900" dirty="0"/>
          </a:p>
        </p:txBody>
      </p:sp>
      <p:sp>
        <p:nvSpPr>
          <p:cNvPr id="20" name="Объект 5"/>
          <p:cNvSpPr txBox="1">
            <a:spLocks/>
          </p:cNvSpPr>
          <p:nvPr/>
        </p:nvSpPr>
        <p:spPr>
          <a:xfrm>
            <a:off x="4716016" y="2896117"/>
            <a:ext cx="3408108" cy="507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900" dirty="0" smtClean="0"/>
          </a:p>
          <a:p>
            <a:pPr marL="0"/>
            <a:r>
              <a:rPr lang="ru-RU" sz="1000" b="1" dirty="0">
                <a:latin typeface="Arial" charset="0"/>
              </a:rPr>
              <a:t>Автомобильное сообщение</a:t>
            </a:r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</p:txBody>
      </p:sp>
      <p:sp>
        <p:nvSpPr>
          <p:cNvPr id="29" name="Объект 5"/>
          <p:cNvSpPr txBox="1">
            <a:spLocks/>
          </p:cNvSpPr>
          <p:nvPr/>
        </p:nvSpPr>
        <p:spPr>
          <a:xfrm>
            <a:off x="4716016" y="5445224"/>
            <a:ext cx="3408108" cy="507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900" dirty="0" smtClean="0"/>
          </a:p>
          <a:p>
            <a:pPr marL="0"/>
            <a:r>
              <a:rPr lang="ru-RU" sz="1000" b="1" dirty="0" smtClean="0">
                <a:latin typeface="Arial" charset="0"/>
              </a:rPr>
              <a:t>Воздушное </a:t>
            </a:r>
            <a:r>
              <a:rPr lang="ru-RU" sz="1000" b="1" dirty="0">
                <a:latin typeface="Arial" charset="0"/>
              </a:rPr>
              <a:t>сообщение</a:t>
            </a:r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</p:txBody>
      </p:sp>
      <p:sp>
        <p:nvSpPr>
          <p:cNvPr id="30" name="Объект 5"/>
          <p:cNvSpPr txBox="1">
            <a:spLocks/>
          </p:cNvSpPr>
          <p:nvPr/>
        </p:nvSpPr>
        <p:spPr>
          <a:xfrm>
            <a:off x="4716016" y="4869160"/>
            <a:ext cx="3408108" cy="507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900" dirty="0" smtClean="0"/>
          </a:p>
          <a:p>
            <a:pPr marL="0"/>
            <a:r>
              <a:rPr lang="ru-RU" sz="1000" b="1" dirty="0" smtClean="0">
                <a:latin typeface="Arial" charset="0"/>
              </a:rPr>
              <a:t>Железнодорожное сообщение</a:t>
            </a:r>
            <a:endParaRPr lang="ru-RU" sz="1000" b="1" dirty="0">
              <a:latin typeface="Arial" charset="0"/>
            </a:endParaRPr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</p:txBody>
      </p:sp>
    </p:spTree>
    <p:extLst>
      <p:ext uri="{BB962C8B-B14F-4D97-AF65-F5344CB8AC3E}">
        <p14:creationId xmlns:p14="http://schemas.microsoft.com/office/powerpoint/2010/main" val="64641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639</TotalTime>
  <Words>693</Words>
  <Application>Microsoft Office PowerPoint</Application>
  <PresentationFormat>Экран (4:3)</PresentationFormat>
  <Paragraphs>186</Paragraphs>
  <Slides>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Перспектива</vt:lpstr>
      <vt:lpstr>     Администрация  Аромашевского муниципального района </vt:lpstr>
      <vt:lpstr>Инвестиционные проекты    Аромашевского района</vt:lpstr>
      <vt:lpstr>Финансовая поддержка Правительства Тюменской области: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Коровина Жанна Викторовна</cp:lastModifiedBy>
  <cp:revision>55</cp:revision>
  <cp:lastPrinted>2015-11-19T06:05:35Z</cp:lastPrinted>
  <dcterms:created xsi:type="dcterms:W3CDTF">2015-11-06T05:39:45Z</dcterms:created>
  <dcterms:modified xsi:type="dcterms:W3CDTF">2015-11-20T09:00:35Z</dcterms:modified>
</cp:coreProperties>
</file>